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5" r:id="rId9"/>
    <p:sldId id="266" r:id="rId10"/>
    <p:sldId id="267" r:id="rId11"/>
    <p:sldId id="264" r:id="rId12"/>
    <p:sldId id="269" r:id="rId13"/>
    <p:sldId id="268" r:id="rId14"/>
    <p:sldId id="271" r:id="rId15"/>
    <p:sldId id="270" r:id="rId16"/>
    <p:sldId id="261" r:id="rId17"/>
  </p:sldIdLst>
  <p:sldSz cx="12192000" cy="6858000"/>
  <p:notesSz cx="6858000" cy="9144000"/>
  <p:embeddedFontLst>
    <p:embeddedFont>
      <p:font typeface="Abadi Extra Light" panose="020B0204020104020204" pitchFamily="34" charset="0"/>
      <p:regular r:id="rId18"/>
    </p:embeddedFont>
    <p:embeddedFont>
      <p:font typeface="Aharoni" panose="02010803020104030203" pitchFamily="2" charset="-79"/>
      <p:bold r:id="rId19"/>
    </p:embeddedFont>
    <p:embeddedFont>
      <p:font typeface="Bahnschrift Condensed" panose="020B0502040204020203" pitchFamily="34" charset="0"/>
      <p:regular r:id="rId20"/>
      <p:bold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660"/>
  </p:normalViewPr>
  <p:slideViewPr>
    <p:cSldViewPr snapToGrid="0">
      <p:cViewPr varScale="1">
        <p:scale>
          <a:sx n="51" d="100"/>
          <a:sy n="51" d="100"/>
        </p:scale>
        <p:origin x="507" y="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11D5F-6771-B1B9-6577-6DC075A551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27A97F-DCD2-E55B-8C04-177A117074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487E92-8B5D-1BB1-88DB-14D91A6A57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3C626-0E19-4D9F-862F-35285197298C}" type="datetimeFigureOut">
              <a:rPr lang="en-ID" smtClean="0"/>
              <a:t>08/10/2024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4A8B6F-E339-72BE-6564-2F187F606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AD9358-2D46-286D-E6E0-845B70242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EB396-3FD1-4FD2-B9D2-034FE0C43553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0278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EEF11-D99F-AF09-357E-86442E527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9588A3-88C3-1FBD-2611-6F7D54212F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B15B65-0B1D-B056-9252-0C533986A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3C626-0E19-4D9F-862F-35285197298C}" type="datetimeFigureOut">
              <a:rPr lang="en-ID" smtClean="0"/>
              <a:t>08/10/2024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F9A4BD-5F68-A8EB-DE74-1676F53F9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5F898B-586C-D35A-9A59-C1D73ACE8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EB396-3FD1-4FD2-B9D2-034FE0C43553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32674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F75614-6C44-4D60-1BAA-E4E783C46FE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CE29D4-8964-F205-1BF6-64F098C44D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576527-5E7B-A8DA-9C9D-2ACCFF9DC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3C626-0E19-4D9F-862F-35285197298C}" type="datetimeFigureOut">
              <a:rPr lang="en-ID" smtClean="0"/>
              <a:t>08/10/2024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33F7A3-21FB-84DB-5A6C-A455C09E9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47B93E-30B6-8F1E-2BF3-EE827D27C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EB396-3FD1-4FD2-B9D2-034FE0C43553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716787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F13189-7DEA-B4D7-A9E3-8CB96D36B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052B9A-6335-7693-D91A-009DB9B1D2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6BECFB-9A4F-13AF-D211-693987FBB1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3C626-0E19-4D9F-862F-35285197298C}" type="datetimeFigureOut">
              <a:rPr lang="en-ID" smtClean="0"/>
              <a:t>08/10/2024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96FFA4-C2FF-3D51-6069-1153C1A119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E57262-4ACA-80EB-E528-5E3EF8B48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EB396-3FD1-4FD2-B9D2-034FE0C43553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976038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7D3C18-410C-451C-4D0B-33EE5F615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4ADD8B-8D57-FF3E-64EC-EF6C665522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89ECEA-1995-69BD-E6E2-92E80B1DF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3C626-0E19-4D9F-862F-35285197298C}" type="datetimeFigureOut">
              <a:rPr lang="en-ID" smtClean="0"/>
              <a:t>08/10/2024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B54DAA-5954-F9D4-7E4E-1CDA94D8B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E775C7-204D-0398-50DB-BB47BCBFB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EB396-3FD1-4FD2-B9D2-034FE0C43553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3192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7F6A4-C762-217A-ECF5-C0EA2C18F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0692FC-68E4-0A44-84F0-8B3B948E28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EC9893-8633-E2B4-EA5F-92DB59225A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029A49-77DC-6D74-A530-155F32A33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3C626-0E19-4D9F-862F-35285197298C}" type="datetimeFigureOut">
              <a:rPr lang="en-ID" smtClean="0"/>
              <a:t>08/10/2024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25C74B-3929-4EDC-F863-6C18CF196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309250-8C7F-9C5D-20AE-DF14B1A0E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EB396-3FD1-4FD2-B9D2-034FE0C43553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12598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9E0043-1705-0CF3-4E62-61301DD01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A9293E-6538-2C4B-9A7C-851E80CBE8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9818AE-C987-F3EE-0F7A-96BEBDDB5C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1E7893-6B68-A1C4-B95F-0DF3334F3B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E624B89-FFFF-0EE1-B8E9-66C02452FA2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64C420D-83C9-7E7F-0308-DB1E7194E6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3C626-0E19-4D9F-862F-35285197298C}" type="datetimeFigureOut">
              <a:rPr lang="en-ID" smtClean="0"/>
              <a:t>08/10/2024</a:t>
            </a:fld>
            <a:endParaRPr lang="en-ID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851795C-6102-C20F-01D6-081EBD49D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40C920C-749E-23AA-35D2-5792F0D7E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EB396-3FD1-4FD2-B9D2-034FE0C43553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54603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6B9F3-7051-6268-B3A6-76D55E264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93C59D-D8B8-305E-A57A-C821B3FB34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3C626-0E19-4D9F-862F-35285197298C}" type="datetimeFigureOut">
              <a:rPr lang="en-ID" smtClean="0"/>
              <a:t>08/10/2024</a:t>
            </a:fld>
            <a:endParaRPr lang="en-ID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68FF07-26AA-9E35-3844-F25F185F0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BFF984-78F7-EEE2-9F39-BEFBD9CA0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EB396-3FD1-4FD2-B9D2-034FE0C43553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081050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E57F6E-7131-298E-3C74-70E858BDB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3C626-0E19-4D9F-862F-35285197298C}" type="datetimeFigureOut">
              <a:rPr lang="en-ID" smtClean="0"/>
              <a:t>08/10/2024</a:t>
            </a:fld>
            <a:endParaRPr lang="en-ID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C9CB12-65FA-03DB-1027-A26398BAA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239454-CEE6-3C0E-BCDD-537FC3AAF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EB396-3FD1-4FD2-B9D2-034FE0C43553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13825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EBA5BB-01DD-55D0-61EB-E89B48E01E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FB0CB0-922F-2C61-CAB5-E6198F59BA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A28D5D-9B8B-276C-4700-33C9203F87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DCE452-0DFA-9F91-89E3-AE1CFE082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3C626-0E19-4D9F-862F-35285197298C}" type="datetimeFigureOut">
              <a:rPr lang="en-ID" smtClean="0"/>
              <a:t>08/10/2024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6D25A0-731D-CE0A-7634-972788D93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82AC41-733C-DA9D-EEDB-36F95624E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EB396-3FD1-4FD2-B9D2-034FE0C43553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9862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20595-6498-5D36-F5DC-55D17BA24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063709-CE1B-5D4A-0878-5DD9F1F1E7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D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9F7709-2C76-3725-82A4-29800FEC20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B13CA5-3598-61E2-213D-032F54163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3C626-0E19-4D9F-862F-35285197298C}" type="datetimeFigureOut">
              <a:rPr lang="en-ID" smtClean="0"/>
              <a:t>08/10/2024</a:t>
            </a:fld>
            <a:endParaRPr lang="en-ID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40DE28-06F5-5503-361B-14944C643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D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91E140-F7A4-4F6D-EED2-14DC2655A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DEB396-3FD1-4FD2-B9D2-034FE0C43553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212579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  <a:alpha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49091F-F953-F8DF-3C1D-4565299D50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D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E56BB5-3976-590E-D6FA-9D012AB068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94ABE7-5D60-755A-118C-E8EAC625D23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F3C626-0E19-4D9F-862F-35285197298C}" type="datetimeFigureOut">
              <a:rPr lang="en-ID" smtClean="0"/>
              <a:t>08/10/2024</a:t>
            </a:fld>
            <a:endParaRPr lang="en-ID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00F684-BED7-E53C-C8AD-20390B5BD6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D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240B32-72BB-870C-8D4F-14AB331B63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EB396-3FD1-4FD2-B9D2-034FE0C43553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595829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09845B8-5DE8-6FE0-28D8-308291172BF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0712" y="-809469"/>
            <a:ext cx="12778133" cy="852008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CF38279-8BBA-480F-B4EE-565C292C504B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4695" y="1040142"/>
            <a:ext cx="6087152" cy="608715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AD8084-F9B5-139C-4922-ADA209FF7F25}"/>
              </a:ext>
            </a:extLst>
          </p:cNvPr>
          <p:cNvSpPr txBox="1"/>
          <p:nvPr/>
        </p:nvSpPr>
        <p:spPr>
          <a:xfrm>
            <a:off x="553714" y="2342616"/>
            <a:ext cx="41088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>
                <a:latin typeface="Aharoni" panose="02010803020104030203" pitchFamily="2" charset="-79"/>
                <a:cs typeface="Aharoni" panose="02010803020104030203" pitchFamily="2" charset="-79"/>
              </a:rPr>
              <a:t>BERILAH AKU</a:t>
            </a:r>
            <a:endParaRPr lang="en-ID" sz="480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F092F3-5456-CA30-D05F-FCBEE99BD106}"/>
              </a:ext>
            </a:extLst>
          </p:cNvPr>
          <p:cNvSpPr txBox="1"/>
          <p:nvPr/>
        </p:nvSpPr>
        <p:spPr>
          <a:xfrm>
            <a:off x="553714" y="2758114"/>
            <a:ext cx="789992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>
                <a:latin typeface="Aharoni" panose="02010803020104030203" pitchFamily="2" charset="-79"/>
                <a:cs typeface="Aharoni" panose="02010803020104030203" pitchFamily="2" charset="-79"/>
              </a:rPr>
              <a:t>KEBERANIAN</a:t>
            </a:r>
            <a:endParaRPr lang="en-ID" sz="960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8D550AE-65CC-FC71-C5C3-A0BC0CCFF699}"/>
              </a:ext>
            </a:extLst>
          </p:cNvPr>
          <p:cNvSpPr txBox="1"/>
          <p:nvPr/>
        </p:nvSpPr>
        <p:spPr>
          <a:xfrm>
            <a:off x="4288352" y="3860650"/>
            <a:ext cx="40471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>
                <a:latin typeface="Abadi Extra Light" panose="020B0204020104020204" pitchFamily="34" charset="0"/>
              </a:rPr>
              <a:t>Kisah Rasul 4: 23-31</a:t>
            </a:r>
            <a:endParaRPr lang="en-ID" sz="3600">
              <a:latin typeface="Abadi Extra Light" panose="020B02040201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75181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93ED91-2ABF-A8BE-0DE4-9CF3E47E5D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2353DB16-58AC-BC60-EDEB-A651C6D58223}"/>
              </a:ext>
            </a:extLst>
          </p:cNvPr>
          <p:cNvSpPr txBox="1"/>
          <p:nvPr/>
        </p:nvSpPr>
        <p:spPr>
          <a:xfrm>
            <a:off x="188687" y="2112726"/>
            <a:ext cx="1172754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>
                <a:latin typeface="Abadi Extra Light" panose="020B0204020104020204" pitchFamily="34" charset="0"/>
              </a:rPr>
              <a:t>29 Dan sekarang, ya Tuhan, lihatlah bagaimana mereka mengancam kami dan </a:t>
            </a:r>
            <a:r>
              <a:rPr lang="en-US" sz="4000" b="1">
                <a:latin typeface="Abadi Extra Light" panose="020B0204020104020204" pitchFamily="34" charset="0"/>
              </a:rPr>
              <a:t>berikanlah kepada hamba-hamba-Mu keberanian </a:t>
            </a:r>
            <a:r>
              <a:rPr lang="en-US" sz="3600">
                <a:latin typeface="Abadi Extra Light" panose="020B0204020104020204" pitchFamily="34" charset="0"/>
              </a:rPr>
              <a:t>untuk memberitakan firman-Mu. </a:t>
            </a:r>
          </a:p>
          <a:p>
            <a:pPr algn="ctr"/>
            <a:r>
              <a:rPr lang="en-US" sz="3600">
                <a:latin typeface="Abadi Extra Light" panose="020B0204020104020204" pitchFamily="34" charset="0"/>
              </a:rPr>
              <a:t>30 Ulurkanlah tangan-Mu untuk menyembuhkan orang, dan adakanlah tanda-tanda dan mujizat-mujizat oleh nama Yesus, Hamba-Mu yang kudus.”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5D34FF-8E9F-1D17-E996-9F4DACA2CB72}"/>
              </a:ext>
            </a:extLst>
          </p:cNvPr>
          <p:cNvSpPr txBox="1"/>
          <p:nvPr/>
        </p:nvSpPr>
        <p:spPr>
          <a:xfrm>
            <a:off x="188687" y="151180"/>
            <a:ext cx="630493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>
                <a:latin typeface="Bahnschrift Condensed" panose="020B0502040204020203" pitchFamily="34" charset="0"/>
                <a:cs typeface="Aharoni" panose="02010803020104030203" pitchFamily="2" charset="-79"/>
              </a:rPr>
              <a:t>KISAH RASUL 4 </a:t>
            </a:r>
            <a:endParaRPr lang="en-ID" sz="9600">
              <a:latin typeface="Bahnschrift Condensed" panose="020B0502040204020203" pitchFamily="34" charset="0"/>
              <a:cs typeface="Aharoni" panose="02010803020104030203" pitchFamily="2" charset="-79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FEAA88B-0E2C-C038-CB4B-F5DC5C485C0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0712" y="-809469"/>
            <a:ext cx="12778133" cy="8520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03718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6E1D81-CFB3-3A76-825D-17DEF88602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B1D72167-5EAF-EEAF-4FFB-16C19F2DCE78}"/>
              </a:ext>
            </a:extLst>
          </p:cNvPr>
          <p:cNvSpPr txBox="1"/>
          <p:nvPr/>
        </p:nvSpPr>
        <p:spPr>
          <a:xfrm>
            <a:off x="682171" y="1305341"/>
            <a:ext cx="1082765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>
                <a:latin typeface="Abadi Extra Light" panose="020B0204020104020204" pitchFamily="34" charset="0"/>
              </a:rPr>
              <a:t>Kuasa </a:t>
            </a:r>
            <a:r>
              <a:rPr lang="en-US" sz="5400" b="1">
                <a:latin typeface="Abadi Extra Light" panose="020B0204020104020204" pitchFamily="34" charset="0"/>
              </a:rPr>
              <a:t>TUHAN</a:t>
            </a:r>
            <a:r>
              <a:rPr lang="en-US" sz="5400">
                <a:latin typeface="Abadi Extra Light" panose="020B0204020104020204" pitchFamily="34" charset="0"/>
              </a:rPr>
              <a:t> jauh </a:t>
            </a:r>
            <a:r>
              <a:rPr lang="en-US" sz="5400" b="1">
                <a:latin typeface="Abadi Extra Light" panose="020B0204020104020204" pitchFamily="34" charset="0"/>
              </a:rPr>
              <a:t>LEBIH BESAR </a:t>
            </a:r>
            <a:r>
              <a:rPr lang="en-US" sz="5400">
                <a:latin typeface="Abadi Extra Light" panose="020B0204020104020204" pitchFamily="34" charset="0"/>
              </a:rPr>
              <a:t>dari ancaman manusia. Oleh sebab itu dalam </a:t>
            </a:r>
            <a:r>
              <a:rPr lang="en-US" sz="5400" b="1">
                <a:latin typeface="Abadi Extra Light" panose="020B0204020104020204" pitchFamily="34" charset="0"/>
              </a:rPr>
              <a:t>DOANYA</a:t>
            </a:r>
            <a:r>
              <a:rPr lang="en-US" sz="5400">
                <a:latin typeface="Abadi Extra Light" panose="020B0204020104020204" pitchFamily="34" charset="0"/>
              </a:rPr>
              <a:t> mereka </a:t>
            </a:r>
            <a:r>
              <a:rPr lang="en-US" sz="5400" b="1">
                <a:latin typeface="Abadi Extra Light" panose="020B0204020104020204" pitchFamily="34" charset="0"/>
              </a:rPr>
              <a:t>INGIN ALLAH </a:t>
            </a:r>
            <a:r>
              <a:rPr lang="en-US" sz="5400">
                <a:latin typeface="Abadi Extra Light" panose="020B0204020104020204" pitchFamily="34" charset="0"/>
              </a:rPr>
              <a:t>menunjukkan </a:t>
            </a:r>
            <a:r>
              <a:rPr lang="en-US" sz="5400" b="1">
                <a:latin typeface="Abadi Extra Light" panose="020B0204020104020204" pitchFamily="34" charset="0"/>
              </a:rPr>
              <a:t>KUASA-NYA</a:t>
            </a:r>
            <a:r>
              <a:rPr lang="en-US" sz="5400">
                <a:latin typeface="Abadi Extra Light" panose="020B0204020104020204" pitchFamily="34" charset="0"/>
              </a:rPr>
              <a:t> melalui </a:t>
            </a:r>
          </a:p>
          <a:p>
            <a:pPr algn="ctr"/>
            <a:r>
              <a:rPr lang="en-US" sz="5400">
                <a:latin typeface="Abadi Extra Light" panose="020B0204020104020204" pitchFamily="34" charset="0"/>
              </a:rPr>
              <a:t>tanda dan mujijat</a:t>
            </a:r>
            <a:endParaRPr lang="en-ID" sz="5400">
              <a:latin typeface="Abadi Extra Light" panose="020B0204020104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B92E4F0-20C0-BC66-3C52-7B1661FA8F2F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3068" y="-831044"/>
            <a:ext cx="12778133" cy="8520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4408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96FFAF-F38B-9275-DB85-650B96F58F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22119DA1-BB26-9313-38ED-C649762188BF}"/>
              </a:ext>
            </a:extLst>
          </p:cNvPr>
          <p:cNvSpPr txBox="1"/>
          <p:nvPr/>
        </p:nvSpPr>
        <p:spPr>
          <a:xfrm>
            <a:off x="682171" y="1305341"/>
            <a:ext cx="1082765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>
                <a:latin typeface="Abadi Extra Light" panose="020B0204020104020204" pitchFamily="34" charset="0"/>
              </a:rPr>
              <a:t>Keberanian</a:t>
            </a:r>
            <a:r>
              <a:rPr lang="en-US" sz="5400">
                <a:latin typeface="Abadi Extra Light" panose="020B0204020104020204" pitchFamily="34" charset="0"/>
              </a:rPr>
              <a:t> bukan berarti tidak ada </a:t>
            </a:r>
            <a:r>
              <a:rPr lang="en-US" sz="5400" b="1">
                <a:latin typeface="Abadi Extra Light" panose="020B0204020104020204" pitchFamily="34" charset="0"/>
              </a:rPr>
              <a:t>RASA TAKUT </a:t>
            </a:r>
            <a:r>
              <a:rPr lang="en-US" sz="5400">
                <a:latin typeface="Abadi Extra Light" panose="020B0204020104020204" pitchFamily="34" charset="0"/>
              </a:rPr>
              <a:t>melainkan </a:t>
            </a:r>
            <a:r>
              <a:rPr lang="en-US" sz="5400" b="1">
                <a:latin typeface="Abadi Extra Light" panose="020B0204020104020204" pitchFamily="34" charset="0"/>
              </a:rPr>
              <a:t>bertindak</a:t>
            </a:r>
            <a:r>
              <a:rPr lang="en-US" sz="5400">
                <a:latin typeface="Abadi Extra Light" panose="020B0204020104020204" pitchFamily="34" charset="0"/>
              </a:rPr>
              <a:t> di Tengah rasa takut karena Kita </a:t>
            </a:r>
            <a:r>
              <a:rPr lang="en-US" sz="5400" b="1">
                <a:latin typeface="Abadi Extra Light" panose="020B0204020104020204" pitchFamily="34" charset="0"/>
              </a:rPr>
              <a:t>PERCAYA</a:t>
            </a:r>
            <a:r>
              <a:rPr lang="en-US" sz="5400">
                <a:latin typeface="Abadi Extra Light" panose="020B0204020104020204" pitchFamily="34" charset="0"/>
              </a:rPr>
              <a:t> bahwa </a:t>
            </a:r>
            <a:r>
              <a:rPr lang="en-US" sz="5400" b="1">
                <a:latin typeface="Abadi Extra Light" panose="020B0204020104020204" pitchFamily="34" charset="0"/>
              </a:rPr>
              <a:t>ALLAH</a:t>
            </a:r>
            <a:r>
              <a:rPr lang="en-US" sz="5400">
                <a:latin typeface="Abadi Extra Light" panose="020B0204020104020204" pitchFamily="34" charset="0"/>
              </a:rPr>
              <a:t> bersama dengan KITA</a:t>
            </a:r>
            <a:endParaRPr lang="en-ID" sz="5400">
              <a:latin typeface="Abadi Extra Light" panose="020B0204020104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ADA1D99-7849-644D-E889-76337DA73A3A}"/>
              </a:ext>
            </a:extLst>
          </p:cNvPr>
          <p:cNvSpPr txBox="1"/>
          <p:nvPr/>
        </p:nvSpPr>
        <p:spPr>
          <a:xfrm>
            <a:off x="8651408" y="4721661"/>
            <a:ext cx="22247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/>
              <a:t>- MAX LUCADO -</a:t>
            </a:r>
            <a:endParaRPr lang="en-ID" sz="2400" i="1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654296-084E-D198-49A0-B6B948E9C92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0712" y="-809469"/>
            <a:ext cx="12778133" cy="8520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8626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DEB0E8-0AA3-521D-66D1-BD075787FA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3DE8058-BE09-925E-4EC2-273E42F6682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0712" y="-809469"/>
            <a:ext cx="12778133" cy="852008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CB45A35-9458-9232-0FB2-A94DDC9406DD}"/>
              </a:ext>
            </a:extLst>
          </p:cNvPr>
          <p:cNvSpPr txBox="1"/>
          <p:nvPr/>
        </p:nvSpPr>
        <p:spPr>
          <a:xfrm>
            <a:off x="1211943" y="2678783"/>
            <a:ext cx="976811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>
                <a:latin typeface="Abadi Extra Light" panose="020B0204020104020204" pitchFamily="34" charset="0"/>
              </a:rPr>
              <a:t>31 Dan ketika mereka sedang berdoa, goyanglah tempat mereka berkumpul itu dan mereka semua penuh dengan Roh Kudus, lalu mereka memberitakan firman Allah dengan berani.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891619-1AF5-EC91-E316-94D138E5C404}"/>
              </a:ext>
            </a:extLst>
          </p:cNvPr>
          <p:cNvSpPr txBox="1"/>
          <p:nvPr/>
        </p:nvSpPr>
        <p:spPr>
          <a:xfrm>
            <a:off x="188687" y="151180"/>
            <a:ext cx="630493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>
                <a:latin typeface="Bahnschrift Condensed" panose="020B0502040204020203" pitchFamily="34" charset="0"/>
                <a:cs typeface="Aharoni" panose="02010803020104030203" pitchFamily="2" charset="-79"/>
              </a:rPr>
              <a:t>KISAH RASUL 4 </a:t>
            </a:r>
            <a:endParaRPr lang="en-ID" sz="9600">
              <a:latin typeface="Bahnschrift Condensed" panose="020B0502040204020203" pitchFamily="34" charset="0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1515565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7FEAA1-95E4-7611-1DAF-B96102DCE0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AC2C6F0C-71F0-EF04-8858-3264B878178A}"/>
              </a:ext>
            </a:extLst>
          </p:cNvPr>
          <p:cNvSpPr txBox="1"/>
          <p:nvPr/>
        </p:nvSpPr>
        <p:spPr>
          <a:xfrm>
            <a:off x="682171" y="2022033"/>
            <a:ext cx="1082765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>
                <a:latin typeface="Abadi Extra Light" panose="020B0204020104020204" pitchFamily="34" charset="0"/>
              </a:rPr>
              <a:t>ROH KUDUS memberikan KUASA dan KEBERANIAN untuk menghadapi ancaman</a:t>
            </a:r>
            <a:endParaRPr lang="en-ID" sz="5400">
              <a:latin typeface="Abadi Extra Light" panose="020B0204020104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BB6A2A4-E29A-6D4F-4358-6EB526434BE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3068" y="-831043"/>
            <a:ext cx="12778133" cy="8520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0699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519ECA-2A77-9B08-AE8C-64FA0583D9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8B430E17-067B-15F5-8A75-C9B5100B2603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714" y="217714"/>
            <a:ext cx="6473372" cy="647337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573A39E-1FDC-0697-848A-7894B9862673}"/>
              </a:ext>
            </a:extLst>
          </p:cNvPr>
          <p:cNvSpPr txBox="1"/>
          <p:nvPr/>
        </p:nvSpPr>
        <p:spPr>
          <a:xfrm>
            <a:off x="682173" y="441328"/>
            <a:ext cx="108276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>
                <a:latin typeface="Abadi Extra Light" panose="020B0204020104020204" pitchFamily="34" charset="0"/>
              </a:rPr>
              <a:t>KEBERANIAN SEJATI LAHIR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F61A20-6AE9-D43A-5CBC-C247DA4D6287}"/>
              </a:ext>
            </a:extLst>
          </p:cNvPr>
          <p:cNvSpPr txBox="1"/>
          <p:nvPr/>
        </p:nvSpPr>
        <p:spPr>
          <a:xfrm>
            <a:off x="682172" y="902993"/>
            <a:ext cx="10827657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800" b="1">
                <a:latin typeface="Abadi Extra Light" panose="020B0204020104020204" pitchFamily="34" charset="0"/>
              </a:rPr>
              <a:t>DARI TUHAN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821401F-E277-7A28-D50E-FCECEA90BF64}"/>
              </a:ext>
            </a:extLst>
          </p:cNvPr>
          <p:cNvSpPr txBox="1"/>
          <p:nvPr/>
        </p:nvSpPr>
        <p:spPr>
          <a:xfrm>
            <a:off x="682172" y="2770871"/>
            <a:ext cx="108276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>
                <a:latin typeface="Abadi Extra Light" panose="020B0204020104020204" pitchFamily="34" charset="0"/>
              </a:rPr>
              <a:t>melalui komunitas orang percaya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B9C42C-534E-492D-30FF-65C10CB9EDBD}"/>
              </a:ext>
            </a:extLst>
          </p:cNvPr>
          <p:cNvSpPr txBox="1"/>
          <p:nvPr/>
        </p:nvSpPr>
        <p:spPr>
          <a:xfrm>
            <a:off x="333828" y="3580649"/>
            <a:ext cx="116259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kern="2300" spc="3000">
                <a:latin typeface="Abadi Extra Light" panose="020B0204020104020204" pitchFamily="34" charset="0"/>
              </a:rPr>
              <a:t>dengan membiarkan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78E491-E7F0-0279-48E3-CBDF8727678B}"/>
              </a:ext>
            </a:extLst>
          </p:cNvPr>
          <p:cNvSpPr txBox="1"/>
          <p:nvPr/>
        </p:nvSpPr>
        <p:spPr>
          <a:xfrm>
            <a:off x="508000" y="4283433"/>
            <a:ext cx="108276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>
                <a:latin typeface="Abadi Extra Light" panose="020B0204020104020204" pitchFamily="34" charset="0"/>
              </a:rPr>
              <a:t>Roh Kudus memimpin HIDUP KITA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342F1D-A2B4-BDB0-6088-7D0293B3726F}"/>
              </a:ext>
            </a:extLst>
          </p:cNvPr>
          <p:cNvSpPr txBox="1"/>
          <p:nvPr/>
        </p:nvSpPr>
        <p:spPr>
          <a:xfrm>
            <a:off x="-128471" y="5108445"/>
            <a:ext cx="124489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3200" b="1" spc="300">
                <a:latin typeface="Abadi Extra Light" panose="020B0204020104020204" pitchFamily="34" charset="0"/>
              </a:rPr>
              <a:t>kita mampu menghadapi ancaman yang tak terhindarkan.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7CEC66A-3C29-1B17-FD77-F3058733B02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0712" y="-809469"/>
            <a:ext cx="12778133" cy="8520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2360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47E335E-EDE4-FB59-C706-70623AAF7AE8}"/>
              </a:ext>
            </a:extLst>
          </p:cNvPr>
          <p:cNvSpPr txBox="1"/>
          <p:nvPr/>
        </p:nvSpPr>
        <p:spPr>
          <a:xfrm>
            <a:off x="3967853" y="1176642"/>
            <a:ext cx="425629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>
                <a:latin typeface="Bahnschrift Condensed" panose="020B0502040204020203" pitchFamily="34" charset="0"/>
                <a:cs typeface="Aharoni" panose="02010803020104030203" pitchFamily="2" charset="-79"/>
              </a:rPr>
              <a:t>POKOK DOA</a:t>
            </a:r>
            <a:endParaRPr lang="en-ID" sz="8800" b="1">
              <a:latin typeface="Bahnschrift Condensed" panose="020B0502040204020203" pitchFamily="34" charset="0"/>
              <a:cs typeface="Aharoni" panose="02010803020104030203" pitchFamily="2" charset="-79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15EC39-7F6D-AE19-E031-702BD7C9987F}"/>
              </a:ext>
            </a:extLst>
          </p:cNvPr>
          <p:cNvSpPr txBox="1"/>
          <p:nvPr/>
        </p:nvSpPr>
        <p:spPr>
          <a:xfrm>
            <a:off x="406782" y="2635718"/>
            <a:ext cx="11378436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950" indent="-742950">
              <a:buAutoNum type="arabicPeriod"/>
            </a:pPr>
            <a:r>
              <a:rPr lang="en-US" sz="4400">
                <a:latin typeface="Bahnschrift Condensed" panose="020B0502040204020203" pitchFamily="34" charset="0"/>
                <a:cs typeface="Aharoni" panose="02010803020104030203" pitchFamily="2" charset="-79"/>
              </a:rPr>
              <a:t>DOAKAN untuk KEBERSAMAAN dalam komunitas</a:t>
            </a:r>
          </a:p>
          <a:p>
            <a:pPr marL="742950" indent="-742950">
              <a:buAutoNum type="arabicPeriod"/>
            </a:pPr>
            <a:r>
              <a:rPr lang="en-US" sz="4400">
                <a:latin typeface="Bahnschrift Condensed" panose="020B0502040204020203" pitchFamily="34" charset="0"/>
                <a:cs typeface="Aharoni" panose="02010803020104030203" pitchFamily="2" charset="-79"/>
              </a:rPr>
              <a:t>DOAKAN agar ada KEBERANIAN dalam hadapi ancaman</a:t>
            </a:r>
          </a:p>
          <a:p>
            <a:pPr marL="742950" indent="-742950">
              <a:buAutoNum type="arabicPeriod"/>
            </a:pPr>
            <a:r>
              <a:rPr lang="en-US" sz="4400">
                <a:latin typeface="Bahnschrift Condensed" panose="020B0502040204020203" pitchFamily="34" charset="0"/>
                <a:cs typeface="Aharoni" panose="02010803020104030203" pitchFamily="2" charset="-79"/>
              </a:rPr>
              <a:t>DOAKAN untuk KEHADIRAN TUHAN dalam setiap ancaman</a:t>
            </a:r>
            <a:endParaRPr lang="en-ID" sz="4400">
              <a:latin typeface="Bahnschrift Condensed" panose="020B0502040204020203" pitchFamily="34" charset="0"/>
              <a:cs typeface="Aharoni" panose="02010803020104030203" pitchFamily="2" charset="-79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DF76DF-9716-769A-A3AA-159EFC8E9D5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0378" y="2098625"/>
            <a:ext cx="4876190" cy="48761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711A8AB-F2DD-1644-3E1E-B8418457D761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0712" y="-809469"/>
            <a:ext cx="12778133" cy="8520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33072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40EA195-280B-1BA5-F802-810708A2E9B3}"/>
              </a:ext>
            </a:extLst>
          </p:cNvPr>
          <p:cNvCxnSpPr>
            <a:cxnSpLocks/>
          </p:cNvCxnSpPr>
          <p:nvPr/>
        </p:nvCxnSpPr>
        <p:spPr>
          <a:xfrm>
            <a:off x="0" y="3812344"/>
            <a:ext cx="12192000" cy="0"/>
          </a:xfrm>
          <a:prstGeom prst="line">
            <a:avLst/>
          </a:prstGeom>
          <a:ln w="146050">
            <a:solidFill>
              <a:schemeClr val="tx1">
                <a:lumMod val="85000"/>
                <a:lumOff val="1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DF1DCDF-9545-B2F3-A227-F2F5060C104C}"/>
              </a:ext>
            </a:extLst>
          </p:cNvPr>
          <p:cNvGrpSpPr/>
          <p:nvPr/>
        </p:nvGrpSpPr>
        <p:grpSpPr>
          <a:xfrm>
            <a:off x="319314" y="145146"/>
            <a:ext cx="6618515" cy="2900506"/>
            <a:chOff x="319314" y="145146"/>
            <a:chExt cx="6618515" cy="2900506"/>
          </a:xfrm>
        </p:grpSpPr>
        <p:sp>
          <p:nvSpPr>
            <p:cNvPr id="9" name="Speech Bubble: Rectangle with Corners Rounded 8">
              <a:extLst>
                <a:ext uri="{FF2B5EF4-FFF2-40B4-BE49-F238E27FC236}">
                  <a16:creationId xmlns:a16="http://schemas.microsoft.com/office/drawing/2014/main" id="{18D84978-ED34-1E1F-38ED-1041A4AD39BF}"/>
                </a:ext>
              </a:extLst>
            </p:cNvPr>
            <p:cNvSpPr/>
            <p:nvPr/>
          </p:nvSpPr>
          <p:spPr>
            <a:xfrm>
              <a:off x="319314" y="145146"/>
              <a:ext cx="6618515" cy="2900506"/>
            </a:xfrm>
            <a:prstGeom prst="wedgeRoundRectCallout">
              <a:avLst>
                <a:gd name="adj1" fmla="val -32943"/>
                <a:gd name="adj2" fmla="val 63000"/>
                <a:gd name="adj3" fmla="val 16667"/>
              </a:avLst>
            </a:prstGeom>
            <a:noFill/>
            <a:ln w="571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A52A863-7052-FBA5-062D-ECAC29426584}"/>
                </a:ext>
              </a:extLst>
            </p:cNvPr>
            <p:cNvSpPr txBox="1"/>
            <p:nvPr/>
          </p:nvSpPr>
          <p:spPr>
            <a:xfrm>
              <a:off x="510617" y="441237"/>
              <a:ext cx="6235908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>
                  <a:latin typeface="Abadi Extra Light" panose="020B0204020104020204" pitchFamily="34" charset="0"/>
                </a:rPr>
                <a:t>Para Murid mendapatkan mandat dari Tuhan Yesus untuk memberikan tentang </a:t>
              </a:r>
            </a:p>
            <a:p>
              <a:pPr algn="ctr"/>
              <a:r>
                <a:rPr lang="en-US" sz="3600">
                  <a:latin typeface="Abadi Extra Light" panose="020B0204020104020204" pitchFamily="34" charset="0"/>
                </a:rPr>
                <a:t>Pribadi Yesus</a:t>
              </a:r>
              <a:endParaRPr lang="en-ID" sz="3600">
                <a:latin typeface="Abadi Extra Light" panose="020B0204020104020204" pitchFamily="34" charset="0"/>
              </a:endParaRPr>
            </a:p>
          </p:txBody>
        </p:sp>
      </p:grpSp>
      <p:sp>
        <p:nvSpPr>
          <p:cNvPr id="11" name="Oval 10">
            <a:extLst>
              <a:ext uri="{FF2B5EF4-FFF2-40B4-BE49-F238E27FC236}">
                <a16:creationId xmlns:a16="http://schemas.microsoft.com/office/drawing/2014/main" id="{FBFFCBE9-9EE5-64E3-19F7-52D0F32F50B7}"/>
              </a:ext>
            </a:extLst>
          </p:cNvPr>
          <p:cNvSpPr/>
          <p:nvPr/>
        </p:nvSpPr>
        <p:spPr>
          <a:xfrm>
            <a:off x="765016" y="3434250"/>
            <a:ext cx="756188" cy="75618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D710DB1-9A20-EBC3-53B8-C4B98DC30D6A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0712" y="-809469"/>
            <a:ext cx="12778133" cy="8520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56017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CA4FF0-C799-162A-6616-EEA5CE1829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C0996C2-B381-5DF2-5663-A790343B7F04}"/>
              </a:ext>
            </a:extLst>
          </p:cNvPr>
          <p:cNvCxnSpPr>
            <a:cxnSpLocks/>
          </p:cNvCxnSpPr>
          <p:nvPr/>
        </p:nvCxnSpPr>
        <p:spPr>
          <a:xfrm>
            <a:off x="0" y="3812344"/>
            <a:ext cx="12192000" cy="0"/>
          </a:xfrm>
          <a:prstGeom prst="line">
            <a:avLst/>
          </a:prstGeom>
          <a:ln w="146050">
            <a:solidFill>
              <a:schemeClr val="tx1">
                <a:lumMod val="85000"/>
                <a:lumOff val="1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FF404E5-8E39-8983-A03F-49621394C530}"/>
              </a:ext>
            </a:extLst>
          </p:cNvPr>
          <p:cNvGrpSpPr/>
          <p:nvPr/>
        </p:nvGrpSpPr>
        <p:grpSpPr>
          <a:xfrm>
            <a:off x="2786742" y="112127"/>
            <a:ext cx="6618515" cy="2935988"/>
            <a:chOff x="2786742" y="112127"/>
            <a:chExt cx="6618515" cy="2935988"/>
          </a:xfrm>
        </p:grpSpPr>
        <p:sp>
          <p:nvSpPr>
            <p:cNvPr id="9" name="Speech Bubble: Rectangle with Corners Rounded 8">
              <a:extLst>
                <a:ext uri="{FF2B5EF4-FFF2-40B4-BE49-F238E27FC236}">
                  <a16:creationId xmlns:a16="http://schemas.microsoft.com/office/drawing/2014/main" id="{603E3EFA-FE1D-CF81-E68D-485601570C51}"/>
                </a:ext>
              </a:extLst>
            </p:cNvPr>
            <p:cNvSpPr/>
            <p:nvPr/>
          </p:nvSpPr>
          <p:spPr>
            <a:xfrm>
              <a:off x="2786742" y="112127"/>
              <a:ext cx="6618515" cy="2900506"/>
            </a:xfrm>
            <a:prstGeom prst="wedgeRoundRectCallout">
              <a:avLst>
                <a:gd name="adj1" fmla="val -27054"/>
                <a:gd name="adj2" fmla="val 58866"/>
                <a:gd name="adj3" fmla="val 16667"/>
              </a:avLst>
            </a:prstGeom>
            <a:noFill/>
            <a:ln w="571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63EEE4B-3096-65E7-C8DA-1A457A537743}"/>
                </a:ext>
              </a:extLst>
            </p:cNvPr>
            <p:cNvSpPr txBox="1"/>
            <p:nvPr/>
          </p:nvSpPr>
          <p:spPr>
            <a:xfrm>
              <a:off x="2978045" y="185793"/>
              <a:ext cx="6235908" cy="28623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>
                  <a:latin typeface="Abadi Extra Light" panose="020B0204020104020204" pitchFamily="34" charset="0"/>
                </a:rPr>
                <a:t>Petrus dan Yohanes bertemu dengan orang lumpuh di Gerbang Indah. Mereka menyembuhkan-nya dalam nama Yesus, dan mujizat terjadi.</a:t>
              </a:r>
              <a:endParaRPr lang="en-ID" sz="3600">
                <a:latin typeface="Abadi Extra Light" panose="020B0204020104020204" pitchFamily="34" charset="0"/>
              </a:endParaRPr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30574B66-FEEA-1CD9-C870-BF87D80830F4}"/>
              </a:ext>
            </a:extLst>
          </p:cNvPr>
          <p:cNvSpPr/>
          <p:nvPr/>
        </p:nvSpPr>
        <p:spPr>
          <a:xfrm>
            <a:off x="765016" y="3434250"/>
            <a:ext cx="756188" cy="75618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71369F6-0240-67F1-4F21-A9465D085152}"/>
              </a:ext>
            </a:extLst>
          </p:cNvPr>
          <p:cNvSpPr/>
          <p:nvPr/>
        </p:nvSpPr>
        <p:spPr>
          <a:xfrm>
            <a:off x="3710379" y="3402008"/>
            <a:ext cx="756188" cy="75618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6C5537B-0482-60D8-ACA8-0C1D0C989F4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3068" y="-831043"/>
            <a:ext cx="12778133" cy="8520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450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ABA764-32B7-DDF2-C216-F70D4BE7F1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B8357BC5-705B-383C-4D5D-18A797079A27}"/>
              </a:ext>
            </a:extLst>
          </p:cNvPr>
          <p:cNvCxnSpPr>
            <a:cxnSpLocks/>
          </p:cNvCxnSpPr>
          <p:nvPr/>
        </p:nvCxnSpPr>
        <p:spPr>
          <a:xfrm>
            <a:off x="0" y="3812344"/>
            <a:ext cx="12192000" cy="0"/>
          </a:xfrm>
          <a:prstGeom prst="line">
            <a:avLst/>
          </a:prstGeom>
          <a:ln w="146050">
            <a:solidFill>
              <a:schemeClr val="tx1">
                <a:lumMod val="85000"/>
                <a:lumOff val="1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D68FC1C-6F4F-A754-ECA0-40BD20EA81F4}"/>
              </a:ext>
            </a:extLst>
          </p:cNvPr>
          <p:cNvGrpSpPr/>
          <p:nvPr/>
        </p:nvGrpSpPr>
        <p:grpSpPr>
          <a:xfrm>
            <a:off x="2341899" y="163537"/>
            <a:ext cx="6618515" cy="2900506"/>
            <a:chOff x="2786742" y="112127"/>
            <a:chExt cx="6618515" cy="2900506"/>
          </a:xfrm>
        </p:grpSpPr>
        <p:sp>
          <p:nvSpPr>
            <p:cNvPr id="9" name="Speech Bubble: Rectangle with Corners Rounded 8">
              <a:extLst>
                <a:ext uri="{FF2B5EF4-FFF2-40B4-BE49-F238E27FC236}">
                  <a16:creationId xmlns:a16="http://schemas.microsoft.com/office/drawing/2014/main" id="{6E1E5705-CEC8-58C8-8410-5F9EC8431F1D}"/>
                </a:ext>
              </a:extLst>
            </p:cNvPr>
            <p:cNvSpPr/>
            <p:nvPr/>
          </p:nvSpPr>
          <p:spPr>
            <a:xfrm>
              <a:off x="2786742" y="112127"/>
              <a:ext cx="6618515" cy="2900506"/>
            </a:xfrm>
            <a:prstGeom prst="wedgeRoundRectCallout">
              <a:avLst>
                <a:gd name="adj1" fmla="val 19602"/>
                <a:gd name="adj2" fmla="val 62483"/>
                <a:gd name="adj3" fmla="val 16667"/>
              </a:avLst>
            </a:prstGeom>
            <a:noFill/>
            <a:ln w="571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D5BC05D-E7FF-7074-6E53-1F01D9F5B471}"/>
                </a:ext>
              </a:extLst>
            </p:cNvPr>
            <p:cNvSpPr txBox="1"/>
            <p:nvPr/>
          </p:nvSpPr>
          <p:spPr>
            <a:xfrm>
              <a:off x="2978045" y="381046"/>
              <a:ext cx="6235908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>
                  <a:latin typeface="Abadi Extra Light" panose="020B0204020104020204" pitchFamily="34" charset="0"/>
                </a:rPr>
                <a:t>Para pemimpin agama terancam kehadiran mereka, sehingga Petrus dan Yohanes ditangkap.</a:t>
              </a:r>
            </a:p>
            <a:p>
              <a:pPr algn="ctr"/>
              <a:r>
                <a:rPr lang="en-ID" sz="3600">
                  <a:latin typeface="Abadi Extra Light" panose="020B0204020104020204" pitchFamily="34" charset="0"/>
                </a:rPr>
                <a:t>dan mengancam mereka</a:t>
              </a:r>
            </a:p>
          </p:txBody>
        </p:sp>
      </p:grpSp>
      <p:sp>
        <p:nvSpPr>
          <p:cNvPr id="5" name="Oval 4">
            <a:extLst>
              <a:ext uri="{FF2B5EF4-FFF2-40B4-BE49-F238E27FC236}">
                <a16:creationId xmlns:a16="http://schemas.microsoft.com/office/drawing/2014/main" id="{4522446E-91F7-F28A-D9CD-740B7F2467A6}"/>
              </a:ext>
            </a:extLst>
          </p:cNvPr>
          <p:cNvSpPr/>
          <p:nvPr/>
        </p:nvSpPr>
        <p:spPr>
          <a:xfrm>
            <a:off x="765016" y="3434250"/>
            <a:ext cx="756188" cy="75618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B3C46A7-6BA8-FD71-9680-1D25E91D960A}"/>
              </a:ext>
            </a:extLst>
          </p:cNvPr>
          <p:cNvSpPr/>
          <p:nvPr/>
        </p:nvSpPr>
        <p:spPr>
          <a:xfrm>
            <a:off x="3710379" y="3402008"/>
            <a:ext cx="756188" cy="75618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18B316C-DCCF-7DFB-DDD5-55390BD37516}"/>
              </a:ext>
            </a:extLst>
          </p:cNvPr>
          <p:cNvSpPr/>
          <p:nvPr/>
        </p:nvSpPr>
        <p:spPr>
          <a:xfrm>
            <a:off x="6655742" y="3442136"/>
            <a:ext cx="756188" cy="75618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64CE6B0-79D4-0BB7-9C93-9BD9EFBAFFB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3067" y="-817907"/>
            <a:ext cx="12778133" cy="8520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1296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184EEB-9B5C-191A-AB99-693F6B6DAD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FC9BAE2-1B49-9B38-2BA1-9E45B1EFB197}"/>
              </a:ext>
            </a:extLst>
          </p:cNvPr>
          <p:cNvCxnSpPr>
            <a:cxnSpLocks/>
          </p:cNvCxnSpPr>
          <p:nvPr/>
        </p:nvCxnSpPr>
        <p:spPr>
          <a:xfrm>
            <a:off x="0" y="3812344"/>
            <a:ext cx="12192000" cy="0"/>
          </a:xfrm>
          <a:prstGeom prst="line">
            <a:avLst/>
          </a:prstGeom>
          <a:ln w="146050">
            <a:solidFill>
              <a:schemeClr val="tx1">
                <a:lumMod val="85000"/>
                <a:lumOff val="1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>
            <a:extLst>
              <a:ext uri="{FF2B5EF4-FFF2-40B4-BE49-F238E27FC236}">
                <a16:creationId xmlns:a16="http://schemas.microsoft.com/office/drawing/2014/main" id="{FE262950-7455-8F9F-AE6F-DEE73A31AA21}"/>
              </a:ext>
            </a:extLst>
          </p:cNvPr>
          <p:cNvSpPr/>
          <p:nvPr/>
        </p:nvSpPr>
        <p:spPr>
          <a:xfrm>
            <a:off x="765016" y="3434250"/>
            <a:ext cx="756188" cy="75618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6EBD0719-6CFB-0136-8F1A-E98587241448}"/>
              </a:ext>
            </a:extLst>
          </p:cNvPr>
          <p:cNvGrpSpPr/>
          <p:nvPr/>
        </p:nvGrpSpPr>
        <p:grpSpPr>
          <a:xfrm>
            <a:off x="4840394" y="195779"/>
            <a:ext cx="6618515" cy="2900506"/>
            <a:chOff x="4840394" y="195779"/>
            <a:chExt cx="6618515" cy="2900506"/>
          </a:xfrm>
        </p:grpSpPr>
        <p:sp>
          <p:nvSpPr>
            <p:cNvPr id="9" name="Speech Bubble: Rectangle with Corners Rounded 8">
              <a:extLst>
                <a:ext uri="{FF2B5EF4-FFF2-40B4-BE49-F238E27FC236}">
                  <a16:creationId xmlns:a16="http://schemas.microsoft.com/office/drawing/2014/main" id="{8E1A4B67-37C2-4E41-DD85-FA20EB78A695}"/>
                </a:ext>
              </a:extLst>
            </p:cNvPr>
            <p:cNvSpPr/>
            <p:nvPr/>
          </p:nvSpPr>
          <p:spPr>
            <a:xfrm>
              <a:off x="4840394" y="195779"/>
              <a:ext cx="6618515" cy="2900506"/>
            </a:xfrm>
            <a:prstGeom prst="wedgeRoundRectCallout">
              <a:avLst>
                <a:gd name="adj1" fmla="val 22999"/>
                <a:gd name="adj2" fmla="val 59898"/>
                <a:gd name="adj3" fmla="val 16667"/>
              </a:avLst>
            </a:prstGeom>
            <a:noFill/>
            <a:ln w="5715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DF483B4-7043-2237-2EB6-56F86C49165D}"/>
                </a:ext>
              </a:extLst>
            </p:cNvPr>
            <p:cNvSpPr txBox="1"/>
            <p:nvPr/>
          </p:nvSpPr>
          <p:spPr>
            <a:xfrm>
              <a:off x="5031697" y="605479"/>
              <a:ext cx="6235908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600">
                  <a:latin typeface="Abadi Extra Light" panose="020B0204020104020204" pitchFamily="34" charset="0"/>
                </a:rPr>
                <a:t>Apa yang mereka lakukan saat menghadapi ancaman dari para pemimpin agama ?</a:t>
              </a:r>
              <a:endParaRPr lang="en-ID" sz="3600">
                <a:latin typeface="Abadi Extra Light" panose="020B0204020104020204" pitchFamily="34" charset="0"/>
              </a:endParaRPr>
            </a:p>
          </p:txBody>
        </p:sp>
      </p:grpSp>
      <p:sp>
        <p:nvSpPr>
          <p:cNvPr id="2" name="Oval 1">
            <a:extLst>
              <a:ext uri="{FF2B5EF4-FFF2-40B4-BE49-F238E27FC236}">
                <a16:creationId xmlns:a16="http://schemas.microsoft.com/office/drawing/2014/main" id="{31D921C1-ADE5-1A29-C4D6-32D816033F5C}"/>
              </a:ext>
            </a:extLst>
          </p:cNvPr>
          <p:cNvSpPr/>
          <p:nvPr/>
        </p:nvSpPr>
        <p:spPr>
          <a:xfrm>
            <a:off x="3710379" y="3402008"/>
            <a:ext cx="756188" cy="75618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58C76C0-EA90-0F18-97E7-1EC6F46237B3}"/>
              </a:ext>
            </a:extLst>
          </p:cNvPr>
          <p:cNvSpPr/>
          <p:nvPr/>
        </p:nvSpPr>
        <p:spPr>
          <a:xfrm>
            <a:off x="6655742" y="3442136"/>
            <a:ext cx="756188" cy="75618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541572D-1025-1D52-42AC-4A2F7F5745CF}"/>
              </a:ext>
            </a:extLst>
          </p:cNvPr>
          <p:cNvSpPr/>
          <p:nvPr/>
        </p:nvSpPr>
        <p:spPr>
          <a:xfrm>
            <a:off x="9601105" y="3402008"/>
            <a:ext cx="756188" cy="756188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15E58E2-E2F9-99D8-36B4-4D0CDE5F36CC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0712" y="-809469"/>
            <a:ext cx="12778133" cy="8520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79015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86BDB9-9202-306C-521A-1C282EBDB5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B21ACBBD-5FE4-3E85-2079-9E311DD4FBF9}"/>
              </a:ext>
            </a:extLst>
          </p:cNvPr>
          <p:cNvSpPr txBox="1"/>
          <p:nvPr/>
        </p:nvSpPr>
        <p:spPr>
          <a:xfrm>
            <a:off x="188687" y="2274839"/>
            <a:ext cx="1172754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>
                <a:latin typeface="Abadi Extra Light" panose="020B0204020104020204" pitchFamily="34" charset="0"/>
              </a:rPr>
              <a:t>23 Sesudah dilepaskan pergilah Petrus dan Yohanes kepada teman-teman mereka, lalu mereka menceriterakan segala sesuatu yang dikatakan imam-imam kepala dan tua-tua kepada mereka. 24 Ketika teman-teman mereka mendengar hal itu, berserulah mereka bersama-sama kepada Allah,</a:t>
            </a:r>
            <a:endParaRPr lang="en-ID" sz="3600">
              <a:latin typeface="Abadi Extra Light" panose="020B0204020104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5C7661-973E-DE6E-442E-F7C690306E06}"/>
              </a:ext>
            </a:extLst>
          </p:cNvPr>
          <p:cNvSpPr txBox="1"/>
          <p:nvPr/>
        </p:nvSpPr>
        <p:spPr>
          <a:xfrm>
            <a:off x="188687" y="151180"/>
            <a:ext cx="630493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>
                <a:latin typeface="Bahnschrift Condensed" panose="020B0502040204020203" pitchFamily="34" charset="0"/>
                <a:cs typeface="Aharoni" panose="02010803020104030203" pitchFamily="2" charset="-79"/>
              </a:rPr>
              <a:t>KISAH RASUL 4 </a:t>
            </a:r>
            <a:endParaRPr lang="en-ID" sz="9600">
              <a:latin typeface="Bahnschrift Condensed" panose="020B0502040204020203" pitchFamily="34" charset="0"/>
              <a:cs typeface="Aharoni" panose="02010803020104030203" pitchFamily="2" charset="-79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B8AD092-1EDD-6DBC-B387-BD3DF7680A0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0712" y="-809469"/>
            <a:ext cx="12778133" cy="8520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34871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34F67A-8E69-E5C0-6265-2F523D71B5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CF0D2868-3EFD-EFCC-1334-46E12BDCE309}"/>
              </a:ext>
            </a:extLst>
          </p:cNvPr>
          <p:cNvSpPr txBox="1"/>
          <p:nvPr/>
        </p:nvSpPr>
        <p:spPr>
          <a:xfrm>
            <a:off x="682171" y="2136338"/>
            <a:ext cx="1082765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>
                <a:latin typeface="Abadi Extra Light" panose="020B0204020104020204" pitchFamily="34" charset="0"/>
              </a:rPr>
              <a:t>Kekuatan untuk menghadapi ancaman datang dari kebersamaan dengan saudara seiman</a:t>
            </a:r>
            <a:endParaRPr lang="en-ID" sz="5400">
              <a:latin typeface="Abadi Extra Light" panose="020B0204020104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36FD6FC-38D7-B013-8B0F-75C0D71DB26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0712" y="-809469"/>
            <a:ext cx="12778133" cy="8520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0613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B77AF3-2E2E-0B42-6CD6-4BCE147E20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9A22043E-33A8-2788-D6B5-F410AF050F3B}"/>
              </a:ext>
            </a:extLst>
          </p:cNvPr>
          <p:cNvSpPr txBox="1"/>
          <p:nvPr/>
        </p:nvSpPr>
        <p:spPr>
          <a:xfrm>
            <a:off x="188687" y="1720840"/>
            <a:ext cx="1172754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>
                <a:latin typeface="Abadi Extra Light" panose="020B0204020104020204" pitchFamily="34" charset="0"/>
              </a:rPr>
              <a:t>katanya: </a:t>
            </a:r>
          </a:p>
          <a:p>
            <a:pPr algn="ctr"/>
            <a:r>
              <a:rPr lang="en-US" sz="3600">
                <a:latin typeface="Abadi Extra Light" panose="020B0204020104020204" pitchFamily="34" charset="0"/>
              </a:rPr>
              <a:t>”Ya Tuhan, Engkaulah yang menjadikan langit dan bumi, laut dan segala isinya. 25 Dan oleh Roh Kudus dengan perantaraan hamba-Mu Daud, bapa kami, Engkau telah berfirman: </a:t>
            </a:r>
          </a:p>
          <a:p>
            <a:pPr algn="ctr"/>
            <a:r>
              <a:rPr lang="en-US" sz="3600">
                <a:latin typeface="Abadi Extra Light" panose="020B0204020104020204" pitchFamily="34" charset="0"/>
              </a:rPr>
              <a:t>Mengapa rusuh bangsa-bangsa,</a:t>
            </a:r>
          </a:p>
          <a:p>
            <a:pPr algn="ctr"/>
            <a:r>
              <a:rPr lang="en-US" sz="3600">
                <a:latin typeface="Abadi Extra Light" panose="020B0204020104020204" pitchFamily="34" charset="0"/>
              </a:rPr>
              <a:t>mengapa suku-suku bangsa mereka-reka perkara yang sia-sia?</a:t>
            </a:r>
          </a:p>
          <a:p>
            <a:pPr algn="ctr"/>
            <a:r>
              <a:rPr lang="en-US" sz="3600">
                <a:latin typeface="Abadi Extra Light" panose="020B0204020104020204" pitchFamily="34" charset="0"/>
              </a:rPr>
              <a:t>26 Raja-raja dunia bersiap-siap dan para pembesar berkumpul</a:t>
            </a:r>
          </a:p>
          <a:p>
            <a:pPr algn="ctr"/>
            <a:r>
              <a:rPr lang="en-US" sz="3600">
                <a:latin typeface="Abadi Extra Light" panose="020B0204020104020204" pitchFamily="34" charset="0"/>
              </a:rPr>
              <a:t>untuk melawan Tuhan dan Yang Diurapi-Nya.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1DC452-BE9B-B6DE-3020-836B707C4505}"/>
              </a:ext>
            </a:extLst>
          </p:cNvPr>
          <p:cNvSpPr txBox="1"/>
          <p:nvPr/>
        </p:nvSpPr>
        <p:spPr>
          <a:xfrm>
            <a:off x="188687" y="151180"/>
            <a:ext cx="630493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>
                <a:latin typeface="Bahnschrift Condensed" panose="020B0502040204020203" pitchFamily="34" charset="0"/>
                <a:cs typeface="Aharoni" panose="02010803020104030203" pitchFamily="2" charset="-79"/>
              </a:rPr>
              <a:t>KISAH RASUL 4 </a:t>
            </a:r>
            <a:endParaRPr lang="en-ID" sz="9600">
              <a:latin typeface="Bahnschrift Condensed" panose="020B0502040204020203" pitchFamily="34" charset="0"/>
              <a:cs typeface="Aharoni" panose="02010803020104030203" pitchFamily="2" charset="-79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B81DC75-FEE0-A6BA-401E-0C28EF3B8E6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0712" y="-809469"/>
            <a:ext cx="12778133" cy="8520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04748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F3236E-A09B-60A6-53E4-EC5DB6767F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05D022E8-D603-9421-D488-996F95339D68}"/>
              </a:ext>
            </a:extLst>
          </p:cNvPr>
          <p:cNvSpPr txBox="1"/>
          <p:nvPr/>
        </p:nvSpPr>
        <p:spPr>
          <a:xfrm>
            <a:off x="188687" y="2373983"/>
            <a:ext cx="1172754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>
                <a:latin typeface="Abadi Extra Light" panose="020B0204020104020204" pitchFamily="34" charset="0"/>
              </a:rPr>
              <a:t>27  Sebab sesungguhnya telah berkumpul di dalam kota ini Herodes dan Pontius Pilatus beserta bangsa-bangsa dan suku-suku bangsa Israel melawan Yesus, Hamba-Mu yang kudus, yang Engkau urapi, 28 untuk melaksanakan segala sesuatu yang telah Engkau tentukan dari semula oleh kuasa </a:t>
            </a:r>
          </a:p>
          <a:p>
            <a:pPr algn="ctr"/>
            <a:r>
              <a:rPr lang="en-US" sz="3600">
                <a:latin typeface="Abadi Extra Light" panose="020B0204020104020204" pitchFamily="34" charset="0"/>
              </a:rPr>
              <a:t>dan kehendak-Mu.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E24FAA-24F4-2270-7BCD-67442F2C83DF}"/>
              </a:ext>
            </a:extLst>
          </p:cNvPr>
          <p:cNvSpPr txBox="1"/>
          <p:nvPr/>
        </p:nvSpPr>
        <p:spPr>
          <a:xfrm>
            <a:off x="188687" y="151180"/>
            <a:ext cx="630493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>
                <a:latin typeface="Bahnschrift Condensed" panose="020B0502040204020203" pitchFamily="34" charset="0"/>
                <a:cs typeface="Aharoni" panose="02010803020104030203" pitchFamily="2" charset="-79"/>
              </a:rPr>
              <a:t>KISAH RASUL 4 </a:t>
            </a:r>
            <a:endParaRPr lang="en-ID" sz="9600">
              <a:latin typeface="Bahnschrift Condensed" panose="020B0502040204020203" pitchFamily="34" charset="0"/>
              <a:cs typeface="Aharoni" panose="02010803020104030203" pitchFamily="2" charset="-79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5806AA6-E71D-5E1B-49A7-AE70A47F1F8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0712" y="-809469"/>
            <a:ext cx="12778133" cy="8520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5549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412</Words>
  <Application>Microsoft Office PowerPoint</Application>
  <PresentationFormat>Widescreen</PresentationFormat>
  <Paragraphs>42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Calibri</vt:lpstr>
      <vt:lpstr>Aharoni</vt:lpstr>
      <vt:lpstr>Calibri Light</vt:lpstr>
      <vt:lpstr>Bahnschrift Condensed</vt:lpstr>
      <vt:lpstr>Arial</vt:lpstr>
      <vt:lpstr>Abadi Extra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Yoga Adiwidya</dc:creator>
  <cp:lastModifiedBy>Yoga Adiwidya</cp:lastModifiedBy>
  <cp:revision>10</cp:revision>
  <dcterms:created xsi:type="dcterms:W3CDTF">2024-10-08T01:26:10Z</dcterms:created>
  <dcterms:modified xsi:type="dcterms:W3CDTF">2024-10-08T06:53:50Z</dcterms:modified>
</cp:coreProperties>
</file>